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0" r:id="rId3"/>
    <p:sldId id="261" r:id="rId4"/>
    <p:sldId id="334" r:id="rId5"/>
    <p:sldId id="309" r:id="rId6"/>
    <p:sldId id="306" r:id="rId7"/>
    <p:sldId id="307" r:id="rId8"/>
    <p:sldId id="310" r:id="rId9"/>
    <p:sldId id="311" r:id="rId10"/>
    <p:sldId id="312" r:id="rId11"/>
    <p:sldId id="326" r:id="rId12"/>
    <p:sldId id="327" r:id="rId13"/>
    <p:sldId id="328" r:id="rId14"/>
    <p:sldId id="330" r:id="rId15"/>
    <p:sldId id="329" r:id="rId16"/>
    <p:sldId id="331" r:id="rId17"/>
    <p:sldId id="333" r:id="rId18"/>
    <p:sldId id="332" r:id="rId19"/>
    <p:sldId id="321" r:id="rId20"/>
    <p:sldId id="322" r:id="rId21"/>
    <p:sldId id="323" r:id="rId22"/>
    <p:sldId id="324" r:id="rId23"/>
    <p:sldId id="325" r:id="rId24"/>
    <p:sldId id="277" r:id="rId25"/>
    <p:sldId id="284" r:id="rId26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0F04CF09-CECF-412A-8EEB-894AA72D3207}">
          <p14:sldIdLst>
            <p14:sldId id="257"/>
            <p14:sldId id="280"/>
            <p14:sldId id="261"/>
            <p14:sldId id="334"/>
            <p14:sldId id="309"/>
            <p14:sldId id="306"/>
            <p14:sldId id="307"/>
            <p14:sldId id="310"/>
            <p14:sldId id="311"/>
            <p14:sldId id="312"/>
            <p14:sldId id="326"/>
            <p14:sldId id="327"/>
            <p14:sldId id="328"/>
            <p14:sldId id="330"/>
            <p14:sldId id="329"/>
            <p14:sldId id="331"/>
            <p14:sldId id="333"/>
            <p14:sldId id="332"/>
            <p14:sldId id="321"/>
            <p14:sldId id="322"/>
            <p14:sldId id="323"/>
            <p14:sldId id="324"/>
            <p14:sldId id="325"/>
            <p14:sldId id="277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5EA"/>
    <a:srgbClr val="FC3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>
      <p:cViewPr varScale="1">
        <p:scale>
          <a:sx n="108" d="100"/>
          <a:sy n="108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210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098" cy="496965"/>
          </a:xfrm>
          <a:prstGeom prst="rect">
            <a:avLst/>
          </a:prstGeom>
        </p:spPr>
        <p:txBody>
          <a:bodyPr vert="horz" lIns="91848" tIns="45925" rIns="91848" bIns="4592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40" y="2"/>
            <a:ext cx="2949098" cy="496965"/>
          </a:xfrm>
          <a:prstGeom prst="rect">
            <a:avLst/>
          </a:prstGeom>
        </p:spPr>
        <p:txBody>
          <a:bodyPr vert="horz" lIns="91848" tIns="45925" rIns="91848" bIns="45925" rtlCol="0"/>
          <a:lstStyle>
            <a:lvl1pPr algn="r">
              <a:defRPr sz="1200"/>
            </a:lvl1pPr>
          </a:lstStyle>
          <a:p>
            <a:fld id="{AF958596-3D49-4118-9B5B-F045291398A3}" type="datetimeFigureOut">
              <a:rPr lang="ko-KR" altLang="en-US" smtClean="0"/>
              <a:t>2020-11-04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50"/>
            <a:ext cx="2949098" cy="496965"/>
          </a:xfrm>
          <a:prstGeom prst="rect">
            <a:avLst/>
          </a:prstGeom>
        </p:spPr>
        <p:txBody>
          <a:bodyPr vert="horz" lIns="91848" tIns="45925" rIns="91848" bIns="4592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40" y="9440650"/>
            <a:ext cx="2949098" cy="496965"/>
          </a:xfrm>
          <a:prstGeom prst="rect">
            <a:avLst/>
          </a:prstGeom>
        </p:spPr>
        <p:txBody>
          <a:bodyPr vert="horz" lIns="91848" tIns="45925" rIns="91848" bIns="45925" rtlCol="0" anchor="b"/>
          <a:lstStyle>
            <a:lvl1pPr algn="r">
              <a:defRPr sz="1200"/>
            </a:lvl1pPr>
          </a:lstStyle>
          <a:p>
            <a:fld id="{BF1431DC-5BA2-431D-8BF9-022F2985C5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037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098" cy="496965"/>
          </a:xfrm>
          <a:prstGeom prst="rect">
            <a:avLst/>
          </a:prstGeom>
        </p:spPr>
        <p:txBody>
          <a:bodyPr vert="horz" lIns="91848" tIns="45925" rIns="91848" bIns="4592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8" cy="496965"/>
          </a:xfrm>
          <a:prstGeom prst="rect">
            <a:avLst/>
          </a:prstGeom>
        </p:spPr>
        <p:txBody>
          <a:bodyPr vert="horz" lIns="91848" tIns="45925" rIns="91848" bIns="45925" rtlCol="0"/>
          <a:lstStyle>
            <a:lvl1pPr algn="r">
              <a:defRPr sz="1200"/>
            </a:lvl1pPr>
          </a:lstStyle>
          <a:p>
            <a:fld id="{05D2134B-D401-422C-9DDD-61B32CFB56CD}" type="datetimeFigureOut">
              <a:rPr lang="ko-KR" altLang="en-US" smtClean="0"/>
              <a:t>2020-11-04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8" tIns="45925" rIns="91848" bIns="4592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3"/>
          </a:xfrm>
          <a:prstGeom prst="rect">
            <a:avLst/>
          </a:prstGeom>
        </p:spPr>
        <p:txBody>
          <a:bodyPr vert="horz" lIns="91848" tIns="45925" rIns="91848" bIns="45925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50"/>
            <a:ext cx="2949098" cy="496965"/>
          </a:xfrm>
          <a:prstGeom prst="rect">
            <a:avLst/>
          </a:prstGeom>
        </p:spPr>
        <p:txBody>
          <a:bodyPr vert="horz" lIns="91848" tIns="45925" rIns="91848" bIns="4592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50"/>
            <a:ext cx="2949098" cy="496965"/>
          </a:xfrm>
          <a:prstGeom prst="rect">
            <a:avLst/>
          </a:prstGeom>
        </p:spPr>
        <p:txBody>
          <a:bodyPr vert="horz" lIns="91848" tIns="45925" rIns="91848" bIns="45925" rtlCol="0" anchor="b"/>
          <a:lstStyle>
            <a:lvl1pPr algn="r">
              <a:defRPr sz="1200"/>
            </a:lvl1pPr>
          </a:lstStyle>
          <a:p>
            <a:fld id="{6AE5BC34-F736-404A-B3BE-F5114C05B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03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BC34-F736-404A-B3BE-F5114C05BF2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16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97C707-B9C4-4B40-AD22-C20B1B3B0DF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97C707-B9C4-4B40-AD22-C20B1B3B0DFC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6176" y="2269463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ko-KR" altLang="en-US" sz="5200" dirty="0">
                <a:latin typeface="HY울릉도B" panose="02030600000101010101" pitchFamily="18" charset="-127"/>
                <a:ea typeface="HY울릉도B" panose="02030600000101010101" pitchFamily="18" charset="-127"/>
              </a:rPr>
              <a:t>동물보호경찰제도 소개 및</a:t>
            </a:r>
            <a:br>
              <a:rPr lang="en-US" altLang="ko-KR" sz="5200" dirty="0">
                <a:latin typeface="HY울릉도B" panose="02030600000101010101" pitchFamily="18" charset="-127"/>
                <a:ea typeface="HY울릉도B" panose="02030600000101010101" pitchFamily="18" charset="-127"/>
              </a:rPr>
            </a:br>
            <a:r>
              <a:rPr lang="ko-KR" altLang="en-US" sz="5200" dirty="0">
                <a:latin typeface="HY울릉도B" panose="02030600000101010101" pitchFamily="18" charset="-127"/>
                <a:ea typeface="HY울릉도B" panose="02030600000101010101" pitchFamily="18" charset="-127"/>
              </a:rPr>
              <a:t>동물범죄 대응 사례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4211670"/>
            <a:ext cx="7854696" cy="2144680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경기도 민생특별사법경찰단장</a:t>
            </a:r>
            <a:endParaRPr lang="en-US" altLang="ko-KR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인 치 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356" y="1623715"/>
            <a:ext cx="521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동물범죄 예방 및 수사 강화를 위한 토론회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48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/>
          <a:lstStyle/>
          <a:p>
            <a:pPr algn="ctr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수사 사례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9" name="액자 8"/>
          <p:cNvSpPr/>
          <p:nvPr/>
        </p:nvSpPr>
        <p:spPr>
          <a:xfrm>
            <a:off x="2411760" y="2780928"/>
            <a:ext cx="4320480" cy="1512168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0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사각형 설명선 7"/>
          <p:cNvSpPr/>
          <p:nvPr/>
        </p:nvSpPr>
        <p:spPr>
          <a:xfrm>
            <a:off x="683568" y="1628800"/>
            <a:ext cx="7776864" cy="93610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4946" y="908720"/>
            <a:ext cx="8229600" cy="5447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상수원 보호 구역 내 불법 도살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(2019. 3. 29.)</a:t>
            </a:r>
          </a:p>
          <a:p>
            <a:pPr marL="363538" lvl="1" indent="0">
              <a:lnSpc>
                <a:spcPct val="150000"/>
              </a:lnSpc>
              <a:buNone/>
            </a:pPr>
            <a:r>
              <a:rPr lang="ko-KR" altLang="en-US" sz="2000" b="1" dirty="0">
                <a:latin typeface="+mj-ea"/>
                <a:ea typeface="+mj-ea"/>
              </a:rPr>
              <a:t>도살장 한쪽 면은 개를 가두는 계류장으로</a:t>
            </a:r>
            <a:r>
              <a:rPr lang="en-US" altLang="ko-KR" sz="2000" b="1" dirty="0">
                <a:latin typeface="+mj-ea"/>
                <a:ea typeface="+mj-ea"/>
              </a:rPr>
              <a:t>, </a:t>
            </a:r>
            <a:r>
              <a:rPr lang="ko-KR" altLang="en-US" sz="2000" b="1" dirty="0">
                <a:latin typeface="+mj-ea"/>
                <a:ea typeface="+mj-ea"/>
              </a:rPr>
              <a:t>맞은 편은 개를 죽인 후 </a:t>
            </a:r>
            <a:r>
              <a:rPr lang="en-US" altLang="ko-KR" sz="2000" b="1" dirty="0">
                <a:latin typeface="+mj-ea"/>
                <a:ea typeface="+mj-ea"/>
              </a:rPr>
              <a:t> </a:t>
            </a:r>
            <a:r>
              <a:rPr lang="ko-KR" altLang="en-US" sz="2000" b="1" dirty="0">
                <a:latin typeface="+mj-ea"/>
                <a:ea typeface="+mj-ea"/>
              </a:rPr>
              <a:t>털을 벗기고 </a:t>
            </a:r>
            <a:r>
              <a:rPr lang="ko-KR" altLang="en-US" sz="2000" b="1" dirty="0" err="1">
                <a:latin typeface="+mj-ea"/>
                <a:ea typeface="+mj-ea"/>
              </a:rPr>
              <a:t>방혈하거나</a:t>
            </a:r>
            <a:r>
              <a:rPr lang="ko-KR" altLang="en-US" sz="2000" b="1" dirty="0">
                <a:latin typeface="+mj-ea"/>
                <a:ea typeface="+mj-ea"/>
              </a:rPr>
              <a:t> 내장을 제거하는 작업장으로 이용</a:t>
            </a:r>
            <a:r>
              <a:rPr lang="en-US" altLang="ko-KR" sz="2000" b="1" dirty="0">
                <a:latin typeface="+mj-ea"/>
                <a:ea typeface="+mj-ea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632914" cy="343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874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사각형 설명선 7"/>
          <p:cNvSpPr/>
          <p:nvPr/>
        </p:nvSpPr>
        <p:spPr>
          <a:xfrm>
            <a:off x="683568" y="1628800"/>
            <a:ext cx="7704856" cy="93610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4946" y="908720"/>
            <a:ext cx="8229600" cy="5447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다른 개가 보는 앞에서 불법 도살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(2019. 6. 14.)</a:t>
            </a:r>
          </a:p>
          <a:p>
            <a:pPr marL="363538" lvl="1" indent="0">
              <a:lnSpc>
                <a:spcPct val="150000"/>
              </a:lnSpc>
              <a:buNone/>
            </a:pPr>
            <a:r>
              <a:rPr lang="ko-KR" altLang="en-US" sz="2000" b="1" dirty="0">
                <a:latin typeface="+mj-ea"/>
                <a:ea typeface="+mj-ea"/>
              </a:rPr>
              <a:t>개발제한구역 내에서 </a:t>
            </a:r>
            <a:r>
              <a:rPr lang="en-US" altLang="ko-KR" sz="2000" b="1" dirty="0">
                <a:latin typeface="+mj-ea"/>
                <a:ea typeface="+mj-ea"/>
              </a:rPr>
              <a:t>2</a:t>
            </a:r>
            <a:r>
              <a:rPr lang="ko-KR" altLang="en-US" sz="2000" b="1" dirty="0">
                <a:latin typeface="+mj-ea"/>
                <a:ea typeface="+mj-ea"/>
              </a:rPr>
              <a:t>년간 불법으로 개 도살장 운영하면서</a:t>
            </a:r>
            <a:r>
              <a:rPr lang="en-US" altLang="ko-KR" sz="2000" b="1" dirty="0">
                <a:latin typeface="+mj-ea"/>
                <a:ea typeface="+mj-ea"/>
              </a:rPr>
              <a:t>, </a:t>
            </a:r>
            <a:r>
              <a:rPr lang="ko-KR" altLang="en-US" sz="2000" b="1" dirty="0">
                <a:latin typeface="+mj-ea"/>
                <a:ea typeface="+mj-ea"/>
              </a:rPr>
              <a:t>다른  개가 보는 앞에서 전기 꼬챙이를 이용하여 살아 있는 개를 도살함</a:t>
            </a:r>
            <a:r>
              <a:rPr lang="en-US" altLang="ko-KR" sz="2000" b="1" dirty="0">
                <a:latin typeface="+mj-ea"/>
                <a:ea typeface="+mj-ea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632914" cy="343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767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사각형 설명선 7"/>
          <p:cNvSpPr/>
          <p:nvPr/>
        </p:nvSpPr>
        <p:spPr>
          <a:xfrm>
            <a:off x="683568" y="1628800"/>
            <a:ext cx="7632848" cy="93610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4946" y="908720"/>
            <a:ext cx="8229600" cy="5447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전기 쇠꼬챙이를 이용한 불법 도살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(2020. 2. 12.) </a:t>
            </a:r>
          </a:p>
          <a:p>
            <a:pPr marL="363538" lvl="1" indent="0">
              <a:lnSpc>
                <a:spcPct val="150000"/>
              </a:lnSpc>
              <a:buNone/>
            </a:pPr>
            <a:r>
              <a:rPr lang="en-US" altLang="ko-KR" sz="2000" b="1" dirty="0">
                <a:latin typeface="+mj-ea"/>
                <a:ea typeface="+mj-ea"/>
              </a:rPr>
              <a:t>1997</a:t>
            </a:r>
            <a:r>
              <a:rPr lang="ko-KR" altLang="en-US" sz="2000" b="1" dirty="0">
                <a:latin typeface="+mj-ea"/>
                <a:ea typeface="+mj-ea"/>
              </a:rPr>
              <a:t>년부터 연간 </a:t>
            </a:r>
            <a:r>
              <a:rPr lang="en-US" altLang="ko-KR" sz="2000" b="1" dirty="0">
                <a:latin typeface="+mj-ea"/>
                <a:ea typeface="+mj-ea"/>
              </a:rPr>
              <a:t>100</a:t>
            </a:r>
            <a:r>
              <a:rPr lang="ko-KR" altLang="en-US" sz="2000" b="1" dirty="0">
                <a:latin typeface="+mj-ea"/>
                <a:ea typeface="+mj-ea"/>
              </a:rPr>
              <a:t>여 마리의 개를 전기 쇠꼬챙이로 귀를 찔러  </a:t>
            </a:r>
            <a:r>
              <a:rPr lang="en-US" altLang="ko-KR" sz="2000" b="1" dirty="0">
                <a:latin typeface="+mj-ea"/>
                <a:ea typeface="+mj-ea"/>
              </a:rPr>
              <a:t>  </a:t>
            </a:r>
            <a:r>
              <a:rPr lang="ko-KR" altLang="en-US" sz="2000" b="1" dirty="0">
                <a:latin typeface="+mj-ea"/>
                <a:ea typeface="+mj-ea"/>
              </a:rPr>
              <a:t>도살한 농장주 적발</a:t>
            </a:r>
            <a:r>
              <a:rPr lang="en-US" altLang="ko-KR" sz="2000" b="1" dirty="0">
                <a:latin typeface="+mj-ea"/>
                <a:ea typeface="+mj-ea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632914" cy="343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323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사각형 설명선 7"/>
          <p:cNvSpPr/>
          <p:nvPr/>
        </p:nvSpPr>
        <p:spPr>
          <a:xfrm>
            <a:off x="647564" y="1623715"/>
            <a:ext cx="7848872" cy="93610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4946" y="908720"/>
            <a:ext cx="8229600" cy="5447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무등록 이동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동물장묘업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(2019. 2. 18.)   </a:t>
            </a:r>
          </a:p>
          <a:p>
            <a:pPr marL="265113" lvl="1" indent="0">
              <a:lnSpc>
                <a:spcPct val="150000"/>
              </a:lnSpc>
              <a:buNone/>
            </a:pPr>
            <a:r>
              <a:rPr lang="ko-KR" altLang="en-US" sz="2000" b="1" spc="-100" dirty="0">
                <a:latin typeface="+mj-ea"/>
                <a:ea typeface="+mj-ea"/>
              </a:rPr>
              <a:t>차량에 동물의 사체를 태울 수 있는 화장시설을 불법으로 설치해 고객이 원하는 장소로 차량을 이동하여 동물의 사체를 화장함</a:t>
            </a:r>
            <a:r>
              <a:rPr lang="en-US" altLang="ko-KR" sz="2000" b="1" spc="-100" dirty="0">
                <a:latin typeface="+mj-ea"/>
                <a:ea typeface="+mj-ea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6480720" cy="343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3621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사각형 설명선 7"/>
          <p:cNvSpPr/>
          <p:nvPr/>
        </p:nvSpPr>
        <p:spPr>
          <a:xfrm>
            <a:off x="611560" y="1628800"/>
            <a:ext cx="7920880" cy="93610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4946" y="908720"/>
            <a:ext cx="8229600" cy="5447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무허가 동물 생산업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(2019. 3. 29.)  </a:t>
            </a:r>
          </a:p>
          <a:p>
            <a:pPr marL="265113" lvl="1" indent="0">
              <a:lnSpc>
                <a:spcPct val="150000"/>
              </a:lnSpc>
              <a:buNone/>
            </a:pPr>
            <a:r>
              <a:rPr lang="ko-KR" altLang="en-US" sz="2000" b="1" dirty="0">
                <a:latin typeface="+mj-ea"/>
                <a:ea typeface="+mj-ea"/>
              </a:rPr>
              <a:t>사육시설 바닥을 망으로 사용하고 층으로 쌓아 사육 기준에 부적합한 환경에서 허가 없이 </a:t>
            </a:r>
            <a:r>
              <a:rPr lang="en-US" altLang="ko-KR" sz="2000" b="1" dirty="0">
                <a:latin typeface="+mj-ea"/>
                <a:ea typeface="+mj-ea"/>
              </a:rPr>
              <a:t>119</a:t>
            </a:r>
            <a:r>
              <a:rPr lang="ko-KR" altLang="en-US" sz="2000" b="1" dirty="0">
                <a:latin typeface="+mj-ea"/>
                <a:ea typeface="+mj-ea"/>
              </a:rPr>
              <a:t>마리의 </a:t>
            </a:r>
            <a:r>
              <a:rPr lang="ko-KR" altLang="en-US" sz="2000" b="1" dirty="0" err="1">
                <a:latin typeface="+mj-ea"/>
                <a:ea typeface="+mj-ea"/>
              </a:rPr>
              <a:t>어미개로</a:t>
            </a:r>
            <a:r>
              <a:rPr lang="ko-KR" altLang="en-US" sz="2000" b="1" dirty="0">
                <a:latin typeface="+mj-ea"/>
                <a:ea typeface="+mj-ea"/>
              </a:rPr>
              <a:t> 강아지를 번식시켜 판매</a:t>
            </a:r>
            <a:r>
              <a:rPr lang="en-US" altLang="ko-KR" sz="2000" b="1" dirty="0">
                <a:latin typeface="+mj-ea"/>
                <a:ea typeface="+mj-ea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552728" cy="343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132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사각형 설명선 7"/>
          <p:cNvSpPr/>
          <p:nvPr/>
        </p:nvSpPr>
        <p:spPr>
          <a:xfrm>
            <a:off x="795330" y="1621689"/>
            <a:ext cx="7488832" cy="93610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4946" y="908720"/>
            <a:ext cx="8229600" cy="5447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무등록 동물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전시업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(2020. 2. 4.)    </a:t>
            </a:r>
          </a:p>
          <a:p>
            <a:pPr marL="363538" lvl="1" indent="0">
              <a:lnSpc>
                <a:spcPct val="150000"/>
              </a:lnSpc>
              <a:buNone/>
            </a:pPr>
            <a:r>
              <a:rPr lang="ko-KR" altLang="en-US" sz="2000" b="1" dirty="0">
                <a:latin typeface="+mj-ea"/>
                <a:ea typeface="+mj-ea"/>
              </a:rPr>
              <a:t>무등록 상태에서 고양이를 전시하거나 판매하는 영업 행위를 한     업소 적발</a:t>
            </a:r>
            <a:r>
              <a:rPr lang="en-US" altLang="ko-KR" sz="2000" b="1" dirty="0">
                <a:latin typeface="+mj-ea"/>
                <a:ea typeface="+mj-ea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632914" cy="343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643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사각형 설명선 7"/>
          <p:cNvSpPr/>
          <p:nvPr/>
        </p:nvSpPr>
        <p:spPr>
          <a:xfrm>
            <a:off x="611560" y="1621689"/>
            <a:ext cx="7920880" cy="93610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4946" y="908720"/>
            <a:ext cx="8229600" cy="5447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남은 음식물 불법 급여 농장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(2020. 2. 6.)     </a:t>
            </a:r>
          </a:p>
          <a:p>
            <a:pPr marL="265113" lvl="1" indent="0">
              <a:lnSpc>
                <a:spcPct val="150000"/>
              </a:lnSpc>
              <a:buNone/>
            </a:pPr>
            <a:r>
              <a:rPr lang="ko-KR" altLang="en-US" sz="2000" b="1" dirty="0">
                <a:latin typeface="+mj-ea"/>
                <a:ea typeface="+mj-ea"/>
              </a:rPr>
              <a:t>음식물 폐기물 처리 신고를 하지 않고 남은 음식물을 개의 먹이로 </a:t>
            </a:r>
            <a:r>
              <a:rPr lang="ko-KR" altLang="en-US" sz="2000" b="1" dirty="0" err="1">
                <a:latin typeface="+mj-ea"/>
                <a:ea typeface="+mj-ea"/>
              </a:rPr>
              <a:t>준농장주를</a:t>
            </a:r>
            <a:r>
              <a:rPr lang="ko-KR" altLang="en-US" sz="2000" b="1" dirty="0">
                <a:latin typeface="+mj-ea"/>
                <a:ea typeface="+mj-ea"/>
              </a:rPr>
              <a:t> 「폐기물관리법」 위반 혐의로 입건</a:t>
            </a:r>
            <a:r>
              <a:rPr lang="en-US" altLang="ko-KR" sz="2000" b="1" dirty="0">
                <a:latin typeface="+mj-ea"/>
                <a:ea typeface="+mj-ea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2" y="2924945"/>
            <a:ext cx="7321931" cy="34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43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사각형 설명선 7"/>
          <p:cNvSpPr/>
          <p:nvPr/>
        </p:nvSpPr>
        <p:spPr>
          <a:xfrm>
            <a:off x="611560" y="1621689"/>
            <a:ext cx="7920880" cy="93610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4946" y="908720"/>
            <a:ext cx="8229600" cy="5447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가축분뇨 배출 시설 미신고 농장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(2020. 3. 13.)     </a:t>
            </a:r>
          </a:p>
          <a:p>
            <a:pPr marL="265113" lvl="1" indent="0">
              <a:lnSpc>
                <a:spcPct val="150000"/>
              </a:lnSpc>
              <a:buNone/>
            </a:pPr>
            <a:r>
              <a:rPr lang="ko-KR" altLang="en-US" sz="2000" b="1" dirty="0">
                <a:latin typeface="+mj-ea"/>
                <a:ea typeface="+mj-ea"/>
              </a:rPr>
              <a:t>개 사육면적 </a:t>
            </a:r>
            <a:r>
              <a:rPr lang="en-US" altLang="ko-KR" sz="2000" b="1" dirty="0">
                <a:latin typeface="+mj-ea"/>
                <a:ea typeface="+mj-ea"/>
              </a:rPr>
              <a:t>60㎡ </a:t>
            </a:r>
            <a:r>
              <a:rPr lang="ko-KR" altLang="en-US" sz="2000" b="1" dirty="0">
                <a:latin typeface="+mj-ea"/>
                <a:ea typeface="+mj-ea"/>
              </a:rPr>
              <a:t>이상이면 관할 시</a:t>
            </a:r>
            <a:r>
              <a:rPr lang="en-US" altLang="ko-KR" sz="2000" b="1" dirty="0">
                <a:latin typeface="+mj-ea"/>
                <a:ea typeface="+mj-ea"/>
              </a:rPr>
              <a:t>·</a:t>
            </a:r>
            <a:r>
              <a:rPr lang="ko-KR" altLang="en-US" sz="2000" b="1" dirty="0">
                <a:latin typeface="+mj-ea"/>
                <a:ea typeface="+mj-ea"/>
              </a:rPr>
              <a:t>군에 가축분뇨배출시설을 신고하고 처리시설을 설치해야 하나 이를 신고하지 않고 처리</a:t>
            </a:r>
            <a:r>
              <a:rPr lang="en-US" altLang="ko-KR" sz="2000" b="1" dirty="0">
                <a:latin typeface="+mj-ea"/>
                <a:ea typeface="+mj-ea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39" y="2924943"/>
            <a:ext cx="7443861" cy="346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62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96952"/>
            <a:ext cx="7772400" cy="1362456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</a:sp3d>
          </a:bodyPr>
          <a:lstStyle/>
          <a:p>
            <a:pPr algn="r"/>
            <a:r>
              <a:rPr lang="en-US" altLang="ko-KR" sz="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Ⅲ. </a:t>
            </a:r>
            <a:r>
              <a:rPr lang="ko-KR" altLang="en-US" sz="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위반행위 단속</a:t>
            </a:r>
            <a:r>
              <a:rPr lang="en-US" altLang="ko-KR" sz="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·</a:t>
            </a:r>
            <a:r>
              <a:rPr lang="ko-KR" altLang="en-US" sz="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점검 시</a:t>
            </a:r>
            <a:br>
              <a:rPr lang="en-US" altLang="ko-KR" sz="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</a:br>
            <a:r>
              <a:rPr lang="ko-KR" altLang="en-US" sz="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문제점 및 애로사항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20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47772"/>
            <a:ext cx="8435280" cy="1362456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</a:sp3d>
          </a:bodyPr>
          <a:lstStyle/>
          <a:p>
            <a:pPr algn="r"/>
            <a:r>
              <a:rPr lang="en-US" altLang="ko-KR" sz="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Ⅰ. </a:t>
            </a:r>
            <a:r>
              <a:rPr lang="ko-KR" altLang="en-US" sz="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동물보호법 특별사법경찰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594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식용견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도살 행위 단속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6073" y="2204864"/>
            <a:ext cx="8229600" cy="43891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동물보호법 제</a:t>
            </a:r>
            <a:r>
              <a:rPr lang="en-US" altLang="ko-KR" b="1" dirty="0">
                <a:latin typeface="+mj-ea"/>
                <a:ea typeface="+mj-ea"/>
              </a:rPr>
              <a:t>8</a:t>
            </a:r>
            <a:r>
              <a:rPr lang="ko-KR" altLang="en-US" b="1" dirty="0">
                <a:latin typeface="+mj-ea"/>
                <a:ea typeface="+mj-ea"/>
              </a:rPr>
              <a:t>조 제</a:t>
            </a:r>
            <a:r>
              <a:rPr lang="en-US" altLang="ko-KR" b="1" dirty="0">
                <a:latin typeface="+mj-ea"/>
                <a:ea typeface="+mj-ea"/>
              </a:rPr>
              <a:t>1</a:t>
            </a:r>
            <a:r>
              <a:rPr lang="ko-KR" altLang="en-US" b="1" dirty="0">
                <a:latin typeface="+mj-ea"/>
                <a:ea typeface="+mj-ea"/>
              </a:rPr>
              <a:t>항</a:t>
            </a:r>
            <a:r>
              <a:rPr lang="ko-KR" altLang="en-US" dirty="0">
                <a:latin typeface="+mj-ea"/>
                <a:ea typeface="+mj-ea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j-ea"/>
                <a:ea typeface="+mj-ea"/>
              </a:rPr>
              <a:t>동물을 죽일 수 있는 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정당한 사유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에 해당하여 동물을 죽이는 경우라도 그 방법이 “잔인한 방법”에 포함되는지에 대해서는 그 해석이 명확하지 않아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사법부의 추가적인 판단이 필요함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대법원 </a:t>
            </a:r>
            <a:r>
              <a:rPr lang="en-US" altLang="ko-KR" b="1" dirty="0">
                <a:latin typeface="+mj-ea"/>
                <a:ea typeface="+mj-ea"/>
              </a:rPr>
              <a:t>2017</a:t>
            </a:r>
            <a:r>
              <a:rPr lang="ko-KR" altLang="en-US" b="1" dirty="0">
                <a:latin typeface="+mj-ea"/>
                <a:ea typeface="+mj-ea"/>
              </a:rPr>
              <a:t>도</a:t>
            </a:r>
            <a:r>
              <a:rPr lang="en-US" altLang="ko-KR" b="1" dirty="0">
                <a:latin typeface="+mj-ea"/>
                <a:ea typeface="+mj-ea"/>
              </a:rPr>
              <a:t>16732 </a:t>
            </a:r>
            <a:r>
              <a:rPr lang="ko-KR" altLang="en-US" b="1" dirty="0">
                <a:latin typeface="+mj-ea"/>
                <a:ea typeface="+mj-ea"/>
              </a:rPr>
              <a:t>판결 및 서울고등법원 </a:t>
            </a:r>
            <a:r>
              <a:rPr lang="en-US" altLang="ko-KR" b="1" dirty="0">
                <a:latin typeface="+mj-ea"/>
                <a:ea typeface="+mj-ea"/>
              </a:rPr>
              <a:t>2018</a:t>
            </a:r>
            <a:r>
              <a:rPr lang="ko-KR" altLang="en-US" b="1" dirty="0">
                <a:latin typeface="+mj-ea"/>
                <a:ea typeface="+mj-ea"/>
              </a:rPr>
              <a:t>노</a:t>
            </a:r>
            <a:r>
              <a:rPr lang="en-US" altLang="ko-KR" b="1" dirty="0">
                <a:latin typeface="+mj-ea"/>
                <a:ea typeface="+mj-ea"/>
              </a:rPr>
              <a:t>2959 </a:t>
            </a:r>
            <a:r>
              <a:rPr lang="ko-KR" altLang="en-US" b="1" dirty="0">
                <a:latin typeface="+mj-ea"/>
                <a:ea typeface="+mj-ea"/>
              </a:rPr>
              <a:t>판결 </a:t>
            </a:r>
            <a:endParaRPr lang="en-US" altLang="ko-KR" b="1" dirty="0">
              <a:latin typeface="+mj-ea"/>
              <a:ea typeface="+mj-ea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j-ea"/>
                <a:ea typeface="+mj-ea"/>
              </a:rPr>
              <a:t>판례에 의하더라도 </a:t>
            </a:r>
            <a:r>
              <a:rPr lang="ko-KR" altLang="en-US" dirty="0" err="1">
                <a:latin typeface="+mj-ea"/>
                <a:ea typeface="+mj-ea"/>
              </a:rPr>
              <a:t>식용견</a:t>
            </a:r>
            <a:r>
              <a:rPr lang="ko-KR" altLang="en-US" dirty="0">
                <a:latin typeface="+mj-ea"/>
                <a:ea typeface="+mj-ea"/>
              </a:rPr>
              <a:t> 도축 행위에 있어서 </a:t>
            </a:r>
            <a:r>
              <a:rPr lang="ko-KR" altLang="en-US" dirty="0" err="1">
                <a:latin typeface="+mj-ea"/>
                <a:ea typeface="+mj-ea"/>
              </a:rPr>
              <a:t>전살기가</a:t>
            </a:r>
            <a:r>
              <a:rPr lang="ko-KR" altLang="en-US" dirty="0">
                <a:latin typeface="+mj-ea"/>
                <a:ea typeface="+mj-ea"/>
              </a:rPr>
              <a:t> 사용되는 것 자체가 금지되지는 않으므로 </a:t>
            </a:r>
            <a:r>
              <a:rPr lang="ko-KR" altLang="en-US" b="1" dirty="0" err="1">
                <a:solidFill>
                  <a:srgbClr val="FF0000"/>
                </a:solidFill>
                <a:latin typeface="+mj-ea"/>
                <a:ea typeface="+mj-ea"/>
              </a:rPr>
              <a:t>전살기를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 이용한 </a:t>
            </a:r>
            <a:r>
              <a:rPr lang="ko-KR" altLang="en-US" b="1" dirty="0" err="1">
                <a:solidFill>
                  <a:srgbClr val="FF0000"/>
                </a:solidFill>
                <a:latin typeface="+mj-ea"/>
                <a:ea typeface="+mj-ea"/>
              </a:rPr>
              <a:t>식용견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 도축 행위가 동물 학대의 구성요건에 포함되는지에 대하여는 여전히 법원의 사후적 판단 필요</a:t>
            </a:r>
            <a:r>
              <a:rPr lang="ko-KR" altLang="en-US" dirty="0">
                <a:latin typeface="+mj-ea"/>
                <a:ea typeface="+mj-ea"/>
              </a:rPr>
              <a:t>함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j-ea"/>
                <a:ea typeface="+mj-ea"/>
              </a:rPr>
              <a:t>수사기관은 </a:t>
            </a:r>
            <a:r>
              <a:rPr lang="ko-KR" altLang="en-US" dirty="0" err="1">
                <a:latin typeface="+mj-ea"/>
                <a:ea typeface="+mj-ea"/>
              </a:rPr>
              <a:t>전살기를</a:t>
            </a:r>
            <a:r>
              <a:rPr lang="ko-KR" altLang="en-US" dirty="0">
                <a:latin typeface="+mj-ea"/>
                <a:ea typeface="+mj-ea"/>
              </a:rPr>
              <a:t> 비롯하여 도축 현장의 여러 가지 정황적 증거들을 통하여 기소를 할 수 밖에 없음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018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법령상 미비점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6073" y="2204864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동물 관련 영업시설 및 인력 기준 위반 시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처벌기준 약함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en-US" altLang="ko-KR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j-ea"/>
                <a:ea typeface="+mj-ea"/>
              </a:rPr>
              <a:t>동물에 대한 사육</a:t>
            </a:r>
            <a:r>
              <a:rPr lang="en-US" altLang="ko-KR" dirty="0">
                <a:latin typeface="+mj-ea"/>
                <a:ea typeface="+mj-ea"/>
              </a:rPr>
              <a:t>·</a:t>
            </a:r>
            <a:r>
              <a:rPr lang="ko-KR" altLang="en-US" dirty="0">
                <a:latin typeface="+mj-ea"/>
                <a:ea typeface="+mj-ea"/>
              </a:rPr>
              <a:t>관리 의무 위반 행위를 동물 학대 행위로 보기 위해서는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상해나 질병을 유발시켜야 </a:t>
            </a:r>
            <a:r>
              <a:rPr lang="ko-KR" altLang="en-US" dirty="0">
                <a:latin typeface="+mj-ea"/>
                <a:ea typeface="+mj-ea"/>
              </a:rPr>
              <a:t>함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j-ea"/>
                <a:ea typeface="+mj-ea"/>
              </a:rPr>
              <a:t>영업종류별로 시설 및 인력 기준은 마련되어 있으나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위반 시 행정처분이 영업정지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7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일</a:t>
            </a:r>
            <a:r>
              <a:rPr lang="ko-KR" altLang="en-US" dirty="0">
                <a:latin typeface="+mj-ea"/>
                <a:ea typeface="+mj-ea"/>
              </a:rPr>
              <a:t>로서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위반사실이 주로 적발되는 동물생산업의 경우 업종 성격상 영업정지는 큰 의미 없는 처분임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맹견 사고 예방을 위한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단속의 실효성 확보 수단 미비 </a:t>
            </a:r>
            <a:endParaRPr lang="en-US" altLang="ko-KR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j-ea"/>
                <a:ea typeface="+mj-ea"/>
              </a:rPr>
              <a:t>맹견 단속 목적으로 공무원에게 강제로 </a:t>
            </a:r>
            <a:r>
              <a:rPr lang="ko-KR" altLang="en-US" dirty="0" err="1">
                <a:latin typeface="+mj-ea"/>
                <a:ea typeface="+mj-ea"/>
              </a:rPr>
              <a:t>견주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 err="1">
                <a:latin typeface="+mj-ea"/>
                <a:ea typeface="+mj-ea"/>
              </a:rPr>
              <a:t>犬主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의 신분증을 확인할 권한이 없어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신분 확인 시도 시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대상자가 이를 거부할 경우 후속 절차로의 이행 어려움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28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기타 수사상 어려움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6073" y="2204864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동물 학대 행위의 경우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충분한 증거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사진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동영상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없이 신고</a:t>
            </a:r>
            <a:r>
              <a:rPr lang="ko-KR" altLang="en-US" b="1" dirty="0">
                <a:latin typeface="+mj-ea"/>
                <a:ea typeface="+mj-ea"/>
              </a:rPr>
              <a:t>하는 경우가 많아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범죄혐의 입증 및 범인 특정 곤란함</a:t>
            </a:r>
            <a:r>
              <a:rPr lang="en-US" altLang="ko-KR" b="1" dirty="0">
                <a:latin typeface="+mj-ea"/>
                <a:ea typeface="+mj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동물학대에 대한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신고자의 해석과 법 규정 내용의 차이</a:t>
            </a:r>
            <a:r>
              <a:rPr lang="ko-KR" altLang="en-US" b="1" dirty="0">
                <a:latin typeface="+mj-ea"/>
                <a:ea typeface="+mj-ea"/>
              </a:rPr>
              <a:t>로 무혐의 처분이 예상되는 신고가 많음</a:t>
            </a:r>
            <a:r>
              <a:rPr lang="en-US" altLang="ko-KR" b="1" dirty="0">
                <a:latin typeface="+mj-ea"/>
                <a:ea typeface="+mj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불법 </a:t>
            </a:r>
            <a:r>
              <a:rPr lang="ko-KR" altLang="en-US" b="1" dirty="0" err="1">
                <a:latin typeface="+mj-ea"/>
                <a:ea typeface="+mj-ea"/>
              </a:rPr>
              <a:t>개도살</a:t>
            </a:r>
            <a:r>
              <a:rPr lang="ko-KR" altLang="en-US" b="1" dirty="0">
                <a:latin typeface="+mj-ea"/>
                <a:ea typeface="+mj-ea"/>
              </a:rPr>
              <a:t> 관련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신고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·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제보에 따른 현장 확인 시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해당 농장이 폐문 또는 출입 불허로 원활한 현장단속 곤란</a:t>
            </a:r>
            <a:r>
              <a:rPr lang="ko-KR" altLang="en-US" b="1" dirty="0">
                <a:latin typeface="+mj-ea"/>
                <a:ea typeface="+mj-ea"/>
              </a:rPr>
              <a:t>함</a:t>
            </a:r>
            <a:r>
              <a:rPr lang="en-US" altLang="ko-KR" b="1" dirty="0">
                <a:latin typeface="+mj-ea"/>
                <a:ea typeface="+mj-ea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ko-KR" altLang="en-US" b="1" dirty="0" err="1">
                <a:latin typeface="+mj-ea"/>
                <a:ea typeface="+mj-ea"/>
              </a:rPr>
              <a:t>장묘업체가</a:t>
            </a:r>
            <a:r>
              <a:rPr lang="ko-KR" altLang="en-US" b="1" dirty="0">
                <a:latin typeface="+mj-ea"/>
                <a:ea typeface="+mj-ea"/>
              </a:rPr>
              <a:t> 차량에 시설을 설치하여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이동식으로 운영하는 경우 범행현장 단속하기 어려움</a:t>
            </a:r>
            <a:r>
              <a:rPr lang="ko-KR" altLang="en-US" b="1" dirty="0">
                <a:latin typeface="+mj-ea"/>
                <a:ea typeface="+mj-ea"/>
              </a:rPr>
              <a:t>이 있음</a:t>
            </a:r>
            <a:r>
              <a:rPr lang="en-US" altLang="ko-KR" b="1" dirty="0">
                <a:latin typeface="+mj-ea"/>
                <a:ea typeface="+mj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불법 동물생산업</a:t>
            </a:r>
            <a:r>
              <a:rPr lang="en-US" altLang="ko-KR" b="1" dirty="0">
                <a:latin typeface="+mj-ea"/>
                <a:ea typeface="+mj-ea"/>
              </a:rPr>
              <a:t>·</a:t>
            </a:r>
            <a:r>
              <a:rPr lang="ko-KR" altLang="en-US" b="1" dirty="0" err="1">
                <a:latin typeface="+mj-ea"/>
                <a:ea typeface="+mj-ea"/>
              </a:rPr>
              <a:t>동물장묘업체의</a:t>
            </a:r>
            <a:r>
              <a:rPr lang="ko-KR" altLang="en-US" b="1" dirty="0">
                <a:latin typeface="+mj-ea"/>
                <a:ea typeface="+mj-ea"/>
              </a:rPr>
              <a:t> 경우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처벌이 가벼워 수사 진행 중에도 </a:t>
            </a:r>
            <a:r>
              <a:rPr lang="ko-KR" altLang="en-US" b="1" dirty="0" err="1">
                <a:solidFill>
                  <a:srgbClr val="FF0000"/>
                </a:solidFill>
                <a:latin typeface="+mj-ea"/>
                <a:ea typeface="+mj-ea"/>
              </a:rPr>
              <a:t>일부업체는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 지속적인 불법 영업</a:t>
            </a:r>
            <a:r>
              <a:rPr lang="ko-KR" altLang="en-US" b="1" dirty="0">
                <a:latin typeface="+mj-ea"/>
                <a:ea typeface="+mj-ea"/>
              </a:rPr>
              <a:t>을 함</a:t>
            </a:r>
            <a:r>
              <a:rPr lang="en-US" altLang="ko-KR" b="1" dirty="0">
                <a:latin typeface="+mj-ea"/>
                <a:ea typeface="+mj-ea"/>
              </a:rPr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035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47772"/>
            <a:ext cx="7772400" cy="1362456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</a:sp3d>
          </a:bodyPr>
          <a:lstStyle/>
          <a:p>
            <a:pPr algn="r"/>
            <a:r>
              <a:rPr lang="en-US" altLang="ko-KR" sz="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Ⅳ. </a:t>
            </a:r>
            <a:r>
              <a:rPr lang="ko-KR" altLang="en-US" sz="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제 언 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5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3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FF0000"/>
                </a:solidFill>
                <a:latin typeface="+mj-ea"/>
                <a:ea typeface="+mj-ea"/>
              </a:rPr>
              <a:t>‘</a:t>
            </a:r>
            <a:r>
              <a:rPr lang="ko-KR" altLang="en-US" sz="2400" b="1" dirty="0">
                <a:solidFill>
                  <a:srgbClr val="FF0000"/>
                </a:solidFill>
                <a:latin typeface="+mj-ea"/>
                <a:ea typeface="+mj-ea"/>
              </a:rPr>
              <a:t>잔인한 행위’에 대한 명확한 기준 </a:t>
            </a:r>
            <a:r>
              <a:rPr lang="ko-KR" altLang="en-US" sz="2400" b="1" dirty="0">
                <a:latin typeface="+mj-ea"/>
                <a:ea typeface="+mj-ea"/>
              </a:rPr>
              <a:t>마련</a:t>
            </a:r>
            <a:endParaRPr lang="en-US" altLang="ko-KR" sz="2400" b="1" dirty="0">
              <a:latin typeface="+mj-ea"/>
              <a:ea typeface="+mj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sz="2200" dirty="0">
                <a:latin typeface="+mj-ea"/>
                <a:ea typeface="+mj-ea"/>
              </a:rPr>
              <a:t>시행규칙상 잔인한 행위의 구체적 내용 규정</a:t>
            </a:r>
            <a:r>
              <a:rPr lang="en-US" altLang="ko-KR" sz="2200" dirty="0">
                <a:latin typeface="+mj-ea"/>
                <a:ea typeface="+mj-ea"/>
              </a:rPr>
              <a:t>.(ex. </a:t>
            </a:r>
            <a:r>
              <a:rPr lang="ko-KR" altLang="en-US" sz="2200" dirty="0">
                <a:latin typeface="+mj-ea"/>
                <a:ea typeface="+mj-ea"/>
              </a:rPr>
              <a:t>낙상 등</a:t>
            </a:r>
            <a:r>
              <a:rPr lang="en-US" altLang="ko-KR" sz="2200" dirty="0">
                <a:latin typeface="+mj-ea"/>
                <a:ea typeface="+mj-ea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sz="2200" dirty="0">
                <a:latin typeface="+mj-ea"/>
                <a:ea typeface="+mj-ea"/>
              </a:rPr>
              <a:t>식용 목적의 도살 행위의 근절 또는 허용 여부에 관하여는 국회를 통한 사회적 논의 필요</a:t>
            </a:r>
            <a:r>
              <a:rPr lang="en-US" altLang="ko-KR" sz="2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  <a:latin typeface="+mj-ea"/>
                <a:ea typeface="+mj-ea"/>
              </a:rPr>
              <a:t>강화된 행정조사 권한 </a:t>
            </a:r>
            <a:r>
              <a:rPr lang="ko-KR" altLang="en-US" sz="2400" b="1" dirty="0">
                <a:latin typeface="+mj-ea"/>
                <a:ea typeface="+mj-ea"/>
              </a:rPr>
              <a:t>규정 마련</a:t>
            </a:r>
            <a:endParaRPr lang="en-US" altLang="ko-KR" sz="2400" b="1" dirty="0">
              <a:latin typeface="+mj-ea"/>
              <a:ea typeface="+mj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sz="2200" dirty="0">
                <a:latin typeface="+mj-ea"/>
                <a:ea typeface="+mj-ea"/>
              </a:rPr>
              <a:t>단속의 실효성 확보 및 범죄 사실에 대한 입증을 위하여 관계공무원 출입조사 권한 강화 필요</a:t>
            </a:r>
            <a:r>
              <a:rPr lang="en-US" altLang="ko-KR" sz="22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  <a:latin typeface="+mj-ea"/>
                <a:ea typeface="+mj-ea"/>
              </a:rPr>
              <a:t>행정처분 및 벌금 기준 상향</a:t>
            </a:r>
            <a:r>
              <a:rPr lang="ko-KR" altLang="en-US" sz="2400" b="1" dirty="0">
                <a:latin typeface="+mj-ea"/>
                <a:ea typeface="+mj-ea"/>
              </a:rPr>
              <a:t>하여 </a:t>
            </a:r>
            <a:r>
              <a:rPr lang="ko-KR" altLang="en-US" sz="2400" b="1" dirty="0" err="1">
                <a:latin typeface="+mj-ea"/>
                <a:ea typeface="+mj-ea"/>
              </a:rPr>
              <a:t>규범력</a:t>
            </a:r>
            <a:r>
              <a:rPr lang="ko-KR" altLang="en-US" sz="2400" b="1" dirty="0">
                <a:latin typeface="+mj-ea"/>
                <a:ea typeface="+mj-ea"/>
              </a:rPr>
              <a:t> 확보 </a:t>
            </a:r>
            <a:endParaRPr lang="en-US" altLang="ko-KR" sz="2400" b="1" dirty="0">
              <a:latin typeface="+mj-ea"/>
              <a:ea typeface="+mj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sz="2200" dirty="0">
                <a:latin typeface="+mj-ea"/>
                <a:ea typeface="+mj-ea"/>
              </a:rPr>
              <a:t>무허가 동물생산업</a:t>
            </a:r>
            <a:r>
              <a:rPr lang="en-US" altLang="ko-KR" sz="2200" dirty="0">
                <a:latin typeface="+mj-ea"/>
                <a:ea typeface="+mj-ea"/>
              </a:rPr>
              <a:t>, </a:t>
            </a:r>
            <a:r>
              <a:rPr lang="ko-KR" altLang="en-US" sz="2200" dirty="0">
                <a:latin typeface="+mj-ea"/>
                <a:ea typeface="+mj-ea"/>
              </a:rPr>
              <a:t>미신고 </a:t>
            </a:r>
            <a:r>
              <a:rPr lang="ko-KR" altLang="en-US" sz="2200" dirty="0" err="1">
                <a:latin typeface="+mj-ea"/>
                <a:ea typeface="+mj-ea"/>
              </a:rPr>
              <a:t>동물장묘업체에</a:t>
            </a:r>
            <a:r>
              <a:rPr lang="ko-KR" altLang="en-US" sz="2200" dirty="0">
                <a:latin typeface="+mj-ea"/>
                <a:ea typeface="+mj-ea"/>
              </a:rPr>
              <a:t> 대한 처벌 강화 필요</a:t>
            </a:r>
            <a:r>
              <a:rPr lang="en-US" altLang="ko-KR" sz="2200" dirty="0">
                <a:latin typeface="+mj-ea"/>
                <a:ea typeface="+mj-ea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sz="2200" dirty="0">
                <a:latin typeface="+mj-ea"/>
                <a:ea typeface="+mj-ea"/>
              </a:rPr>
              <a:t>사육</a:t>
            </a:r>
            <a:r>
              <a:rPr lang="en-US" altLang="ko-KR" sz="2200" dirty="0">
                <a:latin typeface="+mj-ea"/>
                <a:ea typeface="+mj-ea"/>
              </a:rPr>
              <a:t>·</a:t>
            </a:r>
            <a:r>
              <a:rPr lang="ko-KR" altLang="en-US" sz="2200" dirty="0">
                <a:latin typeface="+mj-ea"/>
                <a:ea typeface="+mj-ea"/>
              </a:rPr>
              <a:t>관리 의무 위반 및 시설</a:t>
            </a:r>
            <a:r>
              <a:rPr lang="en-US" altLang="ko-KR" sz="2200" dirty="0">
                <a:latin typeface="+mj-ea"/>
                <a:ea typeface="+mj-ea"/>
              </a:rPr>
              <a:t>·</a:t>
            </a:r>
            <a:r>
              <a:rPr lang="ko-KR" altLang="en-US" sz="2200" dirty="0">
                <a:latin typeface="+mj-ea"/>
                <a:ea typeface="+mj-ea"/>
              </a:rPr>
              <a:t>인력기준 위반 시 행정처분 이외 과태료 조항 신설 필요</a:t>
            </a:r>
            <a:r>
              <a:rPr lang="en-US" altLang="ko-KR" sz="2200" dirty="0">
                <a:latin typeface="+mj-ea"/>
                <a:ea typeface="+mj-ea"/>
              </a:rPr>
              <a:t>. 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91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492896"/>
            <a:ext cx="7772400" cy="1362456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</a:sp3d>
          </a:bodyPr>
          <a:lstStyle/>
          <a:p>
            <a:pPr algn="ctr"/>
            <a:r>
              <a:rPr lang="ko-KR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감사합니다</a:t>
            </a:r>
            <a:r>
              <a:rPr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  <a:endParaRPr lang="ko-KR" altLang="en-US" dirty="0">
              <a:solidFill>
                <a:schemeClr val="accent3">
                  <a:lumMod val="20000"/>
                  <a:lumOff val="80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30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특별사법경찰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996573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특별사법경찰 개념 및 취지</a:t>
            </a:r>
            <a:r>
              <a:rPr lang="ko-KR" altLang="en-US" dirty="0">
                <a:latin typeface="+mj-ea"/>
                <a:ea typeface="+mj-ea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pPr marL="393192" lvl="1" indent="0" algn="just">
              <a:buNone/>
            </a:pPr>
            <a:r>
              <a:rPr lang="ko-KR" altLang="en-US" sz="2000" dirty="0">
                <a:latin typeface="+mj-ea"/>
                <a:ea typeface="+mj-ea"/>
              </a:rPr>
              <a:t>검찰과 경찰 이외에 각 정부 부처나 지방자치단체에서 취급하는   업무와 관련하여 발생하는 범죄에 대하여</a:t>
            </a:r>
            <a:r>
              <a:rPr lang="en-US" altLang="ko-KR" sz="2000" dirty="0">
                <a:latin typeface="+mj-ea"/>
                <a:ea typeface="+mj-ea"/>
              </a:rPr>
              <a:t>,</a:t>
            </a:r>
            <a:r>
              <a:rPr lang="ko-KR" altLang="en-US" sz="2000" dirty="0">
                <a:latin typeface="+mj-ea"/>
                <a:ea typeface="+mj-ea"/>
              </a:rPr>
              <a:t>                             </a:t>
            </a:r>
            <a:endParaRPr lang="en-US" altLang="ko-KR" sz="2000" dirty="0">
              <a:latin typeface="+mj-ea"/>
              <a:ea typeface="+mj-ea"/>
            </a:endParaRPr>
          </a:p>
          <a:p>
            <a:pPr marL="393192" lvl="1" indent="0" algn="just">
              <a:buNone/>
            </a:pPr>
            <a:r>
              <a:rPr lang="ko-KR" altLang="en-US" sz="2000" dirty="0">
                <a:latin typeface="+mj-ea"/>
                <a:ea typeface="+mj-ea"/>
              </a:rPr>
              <a:t>현장에서 그 업무를 취급하는 행정공무원에게 수사권을 주어 업무와 수사의 효율성을 기하기 위하여 마련된 제도</a:t>
            </a:r>
            <a:endParaRPr lang="en-US" altLang="ko-KR" sz="2000" dirty="0">
              <a:latin typeface="+mj-ea"/>
              <a:ea typeface="+mj-ea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ko-KR" altLang="en-US" sz="2000" b="1" dirty="0">
                <a:latin typeface="+mj-ea"/>
                <a:ea typeface="+mj-ea"/>
              </a:rPr>
              <a:t>근거 </a:t>
            </a:r>
            <a:r>
              <a:rPr lang="en-US" altLang="ko-KR" sz="2000" b="1" dirty="0">
                <a:latin typeface="+mj-ea"/>
                <a:ea typeface="+mj-ea"/>
              </a:rPr>
              <a:t>: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  <a:latin typeface="+mj-ea"/>
                <a:ea typeface="+mj-ea"/>
              </a:rPr>
              <a:t>형사소송법 제</a:t>
            </a:r>
            <a:r>
              <a:rPr lang="en-US" altLang="ko-KR" sz="2000" b="1" dirty="0">
                <a:solidFill>
                  <a:srgbClr val="FF0000"/>
                </a:solidFill>
                <a:latin typeface="+mj-ea"/>
                <a:ea typeface="+mj-ea"/>
              </a:rPr>
              <a:t>197</a:t>
            </a:r>
            <a:r>
              <a:rPr lang="ko-KR" altLang="en-US" sz="2000" b="1" dirty="0">
                <a:solidFill>
                  <a:srgbClr val="FF0000"/>
                </a:solidFill>
                <a:latin typeface="+mj-ea"/>
                <a:ea typeface="+mj-ea"/>
              </a:rPr>
              <a:t>조</a:t>
            </a:r>
            <a:r>
              <a:rPr lang="en-US" altLang="ko-KR" sz="2000" b="1" dirty="0">
                <a:solidFill>
                  <a:srgbClr val="FF0000"/>
                </a:solidFill>
                <a:latin typeface="+mj-ea"/>
                <a:ea typeface="+mj-ea"/>
              </a:rPr>
              <a:t>,</a:t>
            </a:r>
          </a:p>
          <a:p>
            <a:pPr marL="393192" lvl="1" indent="0" algn="just">
              <a:buNone/>
            </a:pPr>
            <a:r>
              <a:rPr lang="ko-KR" altLang="en-US" sz="2000" dirty="0">
                <a:solidFill>
                  <a:srgbClr val="FF0000"/>
                </a:solidFill>
                <a:latin typeface="+mj-ea"/>
                <a:ea typeface="+mj-ea"/>
              </a:rPr>
              <a:t>            </a:t>
            </a:r>
            <a:r>
              <a:rPr lang="ko-KR" altLang="en-US" sz="2000" b="1" spc="-100" dirty="0">
                <a:solidFill>
                  <a:srgbClr val="FF0000"/>
                </a:solidFill>
                <a:latin typeface="+mj-ea"/>
                <a:ea typeface="+mj-ea"/>
              </a:rPr>
              <a:t>사법경찰관리의 직무를 수행할 자와 그 직무범위에 관한 법률</a:t>
            </a:r>
            <a:endParaRPr lang="en-US" altLang="ko-KR" sz="2000" b="1" spc="-1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393192" lvl="1" indent="0">
              <a:buNone/>
            </a:pP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68542"/>
              </p:ext>
            </p:extLst>
          </p:nvPr>
        </p:nvGraphicFramePr>
        <p:xfrm>
          <a:off x="971600" y="4811386"/>
          <a:ext cx="72008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형사소송법 제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197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조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특별사법경찰관리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삼림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해사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전매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세무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000" dirty="0" err="1">
                          <a:latin typeface="+mj-ea"/>
                          <a:ea typeface="+mj-ea"/>
                        </a:rPr>
                        <a:t>군수사기관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 기타 특별한 사항에 관하여 사법경찰관리의 직무를 행할 자와 그 직무의 범위는 법률로써 정한다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.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15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「동물보호법」상 범죄 수사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4400843"/>
          </a:xfrm>
        </p:spPr>
        <p:txBody>
          <a:bodyPr>
            <a:normAutofit/>
          </a:bodyPr>
          <a:lstStyle/>
          <a:p>
            <a:pPr algn="just"/>
            <a:r>
              <a:rPr lang="en-US" altLang="ko-KR" sz="2200" dirty="0">
                <a:latin typeface="+mj-ea"/>
                <a:ea typeface="+mj-ea"/>
              </a:rPr>
              <a:t>2018. 11. 29. </a:t>
            </a:r>
            <a:r>
              <a:rPr lang="ko-KR" altLang="en-US" sz="2200" dirty="0">
                <a:latin typeface="+mj-ea"/>
                <a:ea typeface="+mj-ea"/>
              </a:rPr>
              <a:t>수원지방검찰청으로부터「동물보호법」을 수사 직무로 지명 받음</a:t>
            </a:r>
            <a:r>
              <a:rPr lang="en-US" altLang="ko-KR" sz="2200" dirty="0">
                <a:latin typeface="+mj-ea"/>
                <a:ea typeface="+mj-ea"/>
              </a:rPr>
              <a:t>.</a:t>
            </a:r>
          </a:p>
          <a:p>
            <a:pPr algn="just"/>
            <a:r>
              <a:rPr lang="ko-KR" altLang="en-US" sz="2200" dirty="0">
                <a:latin typeface="+mj-ea"/>
                <a:ea typeface="+mj-ea"/>
              </a:rPr>
              <a:t>현재 수사</a:t>
            </a:r>
            <a:r>
              <a:rPr lang="en-US" altLang="ko-KR" sz="2200" dirty="0">
                <a:latin typeface="+mj-ea"/>
                <a:ea typeface="+mj-ea"/>
              </a:rPr>
              <a:t>5</a:t>
            </a:r>
            <a:r>
              <a:rPr lang="ko-KR" altLang="en-US" sz="2200" dirty="0">
                <a:latin typeface="+mj-ea"/>
                <a:ea typeface="+mj-ea"/>
              </a:rPr>
              <a:t>팀이「동물보호법」위반 행위에 관한 단속 및 수사 업무 총괄</a:t>
            </a:r>
            <a:r>
              <a:rPr lang="en-US" altLang="ko-KR" sz="2200" dirty="0">
                <a:latin typeface="+mj-ea"/>
                <a:ea typeface="+mj-ea"/>
              </a:rPr>
              <a:t>.</a:t>
            </a:r>
            <a:r>
              <a:rPr lang="ko-KR" altLang="en-US" sz="2200" dirty="0">
                <a:latin typeface="+mj-ea"/>
                <a:ea typeface="+mj-ea"/>
              </a:rPr>
              <a:t> </a:t>
            </a:r>
            <a:endParaRPr lang="en-US" altLang="ko-KR" sz="22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sz="2200" dirty="0">
              <a:latin typeface="+mj-ea"/>
              <a:ea typeface="+mj-ea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843"/>
              </p:ext>
            </p:extLst>
          </p:nvPr>
        </p:nvGraphicFramePr>
        <p:xfrm>
          <a:off x="683568" y="3718832"/>
          <a:ext cx="777686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>
                          <a:latin typeface="+mj-ea"/>
                          <a:ea typeface="+mj-ea"/>
                        </a:rPr>
                        <a:t>사법경찰직무법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 제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조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검사장의 지명에 의한 사법경찰관리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42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의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「동물보호법」 제</a:t>
                      </a:r>
                      <a:r>
                        <a:rPr lang="en-US" altLang="ko-KR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40</a:t>
                      </a:r>
                      <a:r>
                        <a:rPr lang="ko-KR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조제</a:t>
                      </a:r>
                      <a:r>
                        <a:rPr lang="en-US" altLang="ko-KR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항에 따른 동물보호감시원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131714"/>
              </p:ext>
            </p:extLst>
          </p:nvPr>
        </p:nvGraphicFramePr>
        <p:xfrm>
          <a:off x="683568" y="4649470"/>
          <a:ext cx="777686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>
                          <a:latin typeface="+mj-ea"/>
                          <a:ea typeface="+mj-ea"/>
                        </a:rPr>
                        <a:t>사법경찰직무법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 제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6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조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직무범위와 수사관할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제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조와 제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조에 따라 사법경찰관리의 직무를 수행할 자의 직무범위와 수사 관할은 다음 각 호에 규정된 범죄로 한정한다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39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의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제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조제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42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호의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에 규정된 사람의 경우에는 </a:t>
                      </a:r>
                      <a:r>
                        <a:rPr lang="ko-KR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소속 관서 관할 구역에서 발생하는 「동물보호법」에 규정된 범죄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28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96952"/>
            <a:ext cx="7772400" cy="1362456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</a:sp3d>
          </a:bodyPr>
          <a:lstStyle/>
          <a:p>
            <a:pPr algn="r"/>
            <a:r>
              <a:rPr lang="en-US" altLang="ko-KR" sz="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Ⅱ. </a:t>
            </a:r>
            <a:r>
              <a:rPr lang="ko-KR" alt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경기도 </a:t>
            </a:r>
            <a:r>
              <a:rPr lang="ko-KR" altLang="en-US" sz="4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민생특별사법경찰단</a:t>
            </a:r>
            <a:br>
              <a:rPr lang="en-US" altLang="ko-KR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</a:br>
            <a:r>
              <a:rPr lang="ko-KR" alt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동물학대 수사 현황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88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경기도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특별사법경찰단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2073915"/>
            <a:ext cx="8229600" cy="438912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경기도는 </a:t>
            </a:r>
            <a:r>
              <a:rPr lang="en-US" altLang="ko-KR" dirty="0">
                <a:latin typeface="+mj-ea"/>
                <a:ea typeface="+mj-ea"/>
              </a:rPr>
              <a:t>2009. 3. 24. </a:t>
            </a:r>
            <a:r>
              <a:rPr lang="ko-KR" altLang="en-US" dirty="0" err="1">
                <a:latin typeface="+mj-ea"/>
                <a:ea typeface="+mj-ea"/>
              </a:rPr>
              <a:t>특별사법경찰지원과를</a:t>
            </a:r>
            <a:r>
              <a:rPr lang="ko-KR" altLang="en-US" dirty="0">
                <a:latin typeface="+mj-ea"/>
                <a:ea typeface="+mj-ea"/>
              </a:rPr>
              <a:t> 신설함</a:t>
            </a:r>
            <a:r>
              <a:rPr lang="en-US" altLang="ko-KR" dirty="0">
                <a:latin typeface="+mj-ea"/>
                <a:ea typeface="+mj-ea"/>
              </a:rPr>
              <a:t>.</a:t>
            </a:r>
            <a:r>
              <a:rPr lang="ko-KR" altLang="en-US" dirty="0">
                <a:latin typeface="+mj-ea"/>
                <a:ea typeface="+mj-ea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2020. 9. </a:t>
            </a:r>
            <a:r>
              <a:rPr lang="ko-KR" altLang="en-US" dirty="0">
                <a:latin typeface="+mj-ea"/>
                <a:ea typeface="+mj-ea"/>
              </a:rPr>
              <a:t>현재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민생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·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공정 </a:t>
            </a:r>
            <a:r>
              <a:rPr lang="ko-KR" altLang="en-US" b="1" dirty="0" err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특별사법경찰단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단이 설치  되어 각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14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개 팀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, 6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개 팀 운영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, 33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개 분야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108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개 법률에 관한 수사 권한</a:t>
            </a:r>
            <a:r>
              <a:rPr lang="ko-KR" altLang="en-US" dirty="0">
                <a:latin typeface="+mj-ea"/>
                <a:ea typeface="+mj-ea"/>
              </a:rPr>
              <a:t> 있음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dirty="0" err="1">
                <a:latin typeface="+mj-ea"/>
                <a:ea typeface="+mj-ea"/>
              </a:rPr>
              <a:t>민생특별사법경찰단은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동물보호 분야를 비롯하여 식품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환경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원산지표시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공중위생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의약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개발제한구역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하천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수산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·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해양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소방 등 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18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개 분야 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87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개 법률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담당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marL="393192" lvl="1" indent="0">
              <a:buNone/>
            </a:pP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73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23472"/>
            <a:ext cx="6912768" cy="5298003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733162"/>
              </p:ext>
            </p:extLst>
          </p:nvPr>
        </p:nvGraphicFramePr>
        <p:xfrm>
          <a:off x="1276400" y="908720"/>
          <a:ext cx="6648400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64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>
                          <a:latin typeface="+mj-ea"/>
                          <a:ea typeface="+mj-ea"/>
                        </a:rPr>
                        <a:t>민생특별사법경찰단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12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개 수사팀</a:t>
                      </a:r>
                      <a:r>
                        <a:rPr lang="en-US" altLang="ko-KR" sz="2000" baseline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2000" baseline="0" dirty="0">
                          <a:latin typeface="+mj-ea"/>
                          <a:ea typeface="+mj-ea"/>
                        </a:rPr>
                        <a:t>관할 현황</a:t>
                      </a:r>
                      <a:r>
                        <a:rPr lang="en-US" altLang="ko-KR" sz="2000" baseline="0" dirty="0">
                          <a:latin typeface="+mj-ea"/>
                          <a:ea typeface="+mj-ea"/>
                        </a:rPr>
                        <a:t>(2020. 9. 30.)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37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동물관련 불법행위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6073" y="2204864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동물보호법</a:t>
            </a:r>
            <a:r>
              <a:rPr lang="ko-KR" altLang="en-US" dirty="0">
                <a:latin typeface="+mj-ea"/>
                <a:ea typeface="+mj-ea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sz="2200" dirty="0">
                <a:latin typeface="+mj-ea"/>
                <a:ea typeface="+mj-ea"/>
              </a:rPr>
              <a:t>제</a:t>
            </a:r>
            <a:r>
              <a:rPr lang="en-US" altLang="ko-KR" sz="2200" dirty="0">
                <a:latin typeface="+mj-ea"/>
                <a:ea typeface="+mj-ea"/>
              </a:rPr>
              <a:t>8</a:t>
            </a:r>
            <a:r>
              <a:rPr lang="ko-KR" altLang="en-US" sz="2200" dirty="0">
                <a:latin typeface="+mj-ea"/>
                <a:ea typeface="+mj-ea"/>
              </a:rPr>
              <a:t>조</a:t>
            </a:r>
            <a:r>
              <a:rPr lang="en-US" altLang="ko-KR" sz="2200" dirty="0">
                <a:latin typeface="+mj-ea"/>
                <a:ea typeface="+mj-ea"/>
              </a:rPr>
              <a:t>(</a:t>
            </a:r>
            <a:r>
              <a:rPr lang="ko-KR" altLang="en-US" sz="2200" dirty="0">
                <a:latin typeface="+mj-ea"/>
                <a:ea typeface="+mj-ea"/>
              </a:rPr>
              <a:t>동물학대 등의 금지</a:t>
            </a:r>
            <a:r>
              <a:rPr lang="en-US" altLang="ko-KR" sz="2200" dirty="0">
                <a:latin typeface="+mj-ea"/>
                <a:ea typeface="+mj-ea"/>
              </a:rPr>
              <a:t>), </a:t>
            </a:r>
            <a:r>
              <a:rPr lang="ko-KR" altLang="en-US" sz="2200" dirty="0">
                <a:latin typeface="+mj-ea"/>
                <a:ea typeface="+mj-ea"/>
              </a:rPr>
              <a:t>제</a:t>
            </a:r>
            <a:r>
              <a:rPr lang="en-US" altLang="ko-KR" sz="2200" dirty="0">
                <a:latin typeface="+mj-ea"/>
                <a:ea typeface="+mj-ea"/>
              </a:rPr>
              <a:t>33</a:t>
            </a:r>
            <a:r>
              <a:rPr lang="ko-KR" altLang="en-US" sz="2200" dirty="0">
                <a:latin typeface="+mj-ea"/>
                <a:ea typeface="+mj-ea"/>
              </a:rPr>
              <a:t>조</a:t>
            </a:r>
            <a:r>
              <a:rPr lang="en-US" altLang="ko-KR" sz="2200" dirty="0">
                <a:latin typeface="+mj-ea"/>
                <a:ea typeface="+mj-ea"/>
              </a:rPr>
              <a:t>(</a:t>
            </a:r>
            <a:r>
              <a:rPr lang="ko-KR" altLang="en-US" sz="2200" dirty="0">
                <a:latin typeface="+mj-ea"/>
                <a:ea typeface="+mj-ea"/>
              </a:rPr>
              <a:t>영업의 등록</a:t>
            </a:r>
            <a:r>
              <a:rPr lang="en-US" altLang="ko-KR" sz="2200" dirty="0">
                <a:latin typeface="+mj-ea"/>
                <a:ea typeface="+mj-ea"/>
              </a:rPr>
              <a:t>), </a:t>
            </a:r>
            <a:r>
              <a:rPr lang="ko-KR" altLang="en-US" sz="2200" dirty="0">
                <a:latin typeface="+mj-ea"/>
                <a:ea typeface="+mj-ea"/>
              </a:rPr>
              <a:t>제</a:t>
            </a:r>
            <a:r>
              <a:rPr lang="en-US" altLang="ko-KR" sz="2200" dirty="0">
                <a:latin typeface="+mj-ea"/>
                <a:ea typeface="+mj-ea"/>
              </a:rPr>
              <a:t>34</a:t>
            </a:r>
            <a:r>
              <a:rPr lang="ko-KR" altLang="en-US" sz="2200" dirty="0">
                <a:latin typeface="+mj-ea"/>
                <a:ea typeface="+mj-ea"/>
              </a:rPr>
              <a:t>조</a:t>
            </a:r>
            <a:r>
              <a:rPr lang="en-US" altLang="ko-KR" sz="2200" dirty="0">
                <a:latin typeface="+mj-ea"/>
                <a:ea typeface="+mj-ea"/>
              </a:rPr>
              <a:t>(</a:t>
            </a:r>
            <a:r>
              <a:rPr lang="ko-KR" altLang="en-US" sz="2200" dirty="0">
                <a:latin typeface="+mj-ea"/>
                <a:ea typeface="+mj-ea"/>
              </a:rPr>
              <a:t>영업의 허가</a:t>
            </a:r>
            <a:r>
              <a:rPr lang="en-US" altLang="ko-KR" sz="2200" dirty="0">
                <a:latin typeface="+mj-ea"/>
                <a:ea typeface="+mj-ea"/>
              </a:rPr>
              <a:t>), </a:t>
            </a:r>
            <a:r>
              <a:rPr lang="ko-KR" altLang="en-US" sz="2200" dirty="0">
                <a:latin typeface="+mj-ea"/>
                <a:ea typeface="+mj-ea"/>
              </a:rPr>
              <a:t>제</a:t>
            </a:r>
            <a:r>
              <a:rPr lang="en-US" altLang="ko-KR" sz="2200" dirty="0">
                <a:latin typeface="+mj-ea"/>
                <a:ea typeface="+mj-ea"/>
              </a:rPr>
              <a:t>39</a:t>
            </a:r>
            <a:r>
              <a:rPr lang="ko-KR" altLang="en-US" sz="2200" dirty="0">
                <a:latin typeface="+mj-ea"/>
                <a:ea typeface="+mj-ea"/>
              </a:rPr>
              <a:t>조</a:t>
            </a:r>
            <a:r>
              <a:rPr lang="en-US" altLang="ko-KR" sz="2200" dirty="0">
                <a:latin typeface="+mj-ea"/>
                <a:ea typeface="+mj-ea"/>
              </a:rPr>
              <a:t>(</a:t>
            </a:r>
            <a:r>
              <a:rPr lang="ko-KR" altLang="en-US" sz="2200" dirty="0">
                <a:latin typeface="+mj-ea"/>
                <a:ea typeface="+mj-ea"/>
              </a:rPr>
              <a:t>출입</a:t>
            </a:r>
            <a:r>
              <a:rPr lang="en-US" altLang="ko-KR" sz="2200" dirty="0">
                <a:latin typeface="+mj-ea"/>
                <a:ea typeface="+mj-ea"/>
              </a:rPr>
              <a:t>·</a:t>
            </a:r>
            <a:r>
              <a:rPr lang="ko-KR" altLang="en-US" sz="2200" dirty="0">
                <a:latin typeface="+mj-ea"/>
                <a:ea typeface="+mj-ea"/>
              </a:rPr>
              <a:t>검사 등</a:t>
            </a:r>
            <a:r>
              <a:rPr lang="en-US" altLang="ko-KR" sz="2200" dirty="0">
                <a:latin typeface="+mj-ea"/>
                <a:ea typeface="+mj-ea"/>
              </a:rPr>
              <a:t>)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+mj-ea"/>
                <a:ea typeface="+mj-ea"/>
              </a:rPr>
              <a:t>가축분뇨의 관리 및 이용에 관한 법률</a:t>
            </a:r>
            <a:endParaRPr lang="en-US" altLang="ko-KR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>
                <a:latin typeface="+mj-ea"/>
                <a:ea typeface="+mj-ea"/>
              </a:rPr>
              <a:t>물환경보전법</a:t>
            </a:r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b="1" dirty="0">
                <a:latin typeface="+mj-ea"/>
                <a:ea typeface="+mj-ea"/>
              </a:rPr>
              <a:t>기타 법률</a:t>
            </a:r>
            <a:endParaRPr lang="en-US" altLang="ko-KR" b="1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dirty="0" err="1">
                <a:latin typeface="+mj-ea"/>
                <a:ea typeface="+mj-ea"/>
              </a:rPr>
              <a:t>개발제한구역법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 err="1">
                <a:latin typeface="+mj-ea"/>
                <a:ea typeface="+mj-ea"/>
              </a:rPr>
              <a:t>수도법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폐기물관리법</a:t>
            </a:r>
            <a:endParaRPr lang="en-US" altLang="ko-KR" sz="2000" dirty="0">
              <a:latin typeface="+mj-ea"/>
              <a:ea typeface="+mj-ea"/>
            </a:endParaRPr>
          </a:p>
          <a:p>
            <a:pPr algn="just">
              <a:buFont typeface="Wingdings" panose="05000000000000000000" pitchFamily="2" charset="2"/>
              <a:buChar char="l"/>
            </a:pP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98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수사 현황</a:t>
            </a: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894410"/>
              </p:ext>
            </p:extLst>
          </p:nvPr>
        </p:nvGraphicFramePr>
        <p:xfrm>
          <a:off x="457200" y="2699884"/>
          <a:ext cx="8229600" cy="35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3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관련법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위반내용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합계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2020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2019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8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ea"/>
                          <a:ea typeface="+mj-ea"/>
                        </a:rPr>
                        <a:t>동물보호법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동물학대 행위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10</a:t>
                      </a:r>
                      <a:endParaRPr lang="ko-KR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471">
                <a:tc vMerge="1"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미등록 영업</a:t>
                      </a:r>
                      <a:endParaRPr lang="en-US" altLang="ko-KR" sz="2000" dirty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000" dirty="0" err="1">
                          <a:latin typeface="+mj-ea"/>
                          <a:ea typeface="+mj-ea"/>
                        </a:rPr>
                        <a:t>동물장묘업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판매업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2000" dirty="0" err="1">
                          <a:latin typeface="+mj-ea"/>
                          <a:ea typeface="+mj-ea"/>
                        </a:rPr>
                        <a:t>전시업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000" dirty="0" err="1">
                          <a:latin typeface="+mj-ea"/>
                          <a:ea typeface="+mj-ea"/>
                        </a:rPr>
                        <a:t>위탁관리업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2000" dirty="0" err="1">
                          <a:latin typeface="+mj-ea"/>
                          <a:ea typeface="+mj-ea"/>
                        </a:rPr>
                        <a:t>미용업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 등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65</a:t>
                      </a:r>
                      <a:endParaRPr lang="ko-KR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24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41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384">
                <a:tc vMerge="1"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무허가 영업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동물생산업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10</a:t>
                      </a:r>
                      <a:endParaRPr lang="ko-KR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latin typeface="+mj-ea"/>
                          <a:ea typeface="+mj-ea"/>
                        </a:rPr>
                        <a:t>폐기물관리법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기타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000" dirty="0">
                          <a:latin typeface="+mj-ea"/>
                          <a:ea typeface="+mj-ea"/>
                        </a:rPr>
                        <a:t>폐기물 위반 등</a:t>
                      </a:r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0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38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합     계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87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31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56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2020-11-05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C707-B9C4-4B40-AD22-C20B1B3B0DFC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35596" y="2182979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+mj-ea"/>
                <a:ea typeface="+mj-ea"/>
              </a:rPr>
              <a:t>경기도 </a:t>
            </a:r>
            <a:r>
              <a:rPr lang="ko-KR" altLang="en-US" sz="2200" b="1" dirty="0" err="1">
                <a:latin typeface="+mj-ea"/>
                <a:ea typeface="+mj-ea"/>
              </a:rPr>
              <a:t>민생특별사법경찰단</a:t>
            </a:r>
            <a:r>
              <a:rPr lang="ko-KR" altLang="en-US" sz="2200" b="1" dirty="0">
                <a:latin typeface="+mj-ea"/>
                <a:ea typeface="+mj-ea"/>
              </a:rPr>
              <a:t> </a:t>
            </a:r>
            <a:r>
              <a:rPr lang="en-US" altLang="ko-KR" sz="2200" b="1" dirty="0">
                <a:latin typeface="+mj-ea"/>
                <a:ea typeface="+mj-ea"/>
              </a:rPr>
              <a:t>2020. 9. 30. </a:t>
            </a:r>
            <a:r>
              <a:rPr lang="ko-KR" altLang="en-US" sz="2200" b="1" dirty="0">
                <a:latin typeface="+mj-ea"/>
                <a:ea typeface="+mj-ea"/>
              </a:rPr>
              <a:t>기준</a:t>
            </a:r>
            <a:r>
              <a:rPr lang="en-US" altLang="ko-KR" sz="2200" b="1" dirty="0">
                <a:latin typeface="+mj-ea"/>
                <a:ea typeface="+mj-ea"/>
              </a:rPr>
              <a:t>(</a:t>
            </a:r>
            <a:r>
              <a:rPr lang="ko-KR" altLang="en-US" sz="2200" b="1" dirty="0">
                <a:latin typeface="+mj-ea"/>
                <a:ea typeface="+mj-ea"/>
              </a:rPr>
              <a:t>단위 </a:t>
            </a:r>
            <a:r>
              <a:rPr lang="en-US" altLang="ko-KR" sz="2200" b="1" dirty="0">
                <a:latin typeface="+mj-ea"/>
                <a:ea typeface="+mj-ea"/>
              </a:rPr>
              <a:t>: </a:t>
            </a:r>
            <a:r>
              <a:rPr lang="ko-KR" altLang="en-US" sz="2200" b="1" dirty="0">
                <a:latin typeface="+mj-ea"/>
                <a:ea typeface="+mj-ea"/>
              </a:rPr>
              <a:t>건</a:t>
            </a:r>
            <a:r>
              <a:rPr lang="en-US" altLang="ko-KR" sz="2200" b="1" dirty="0">
                <a:latin typeface="+mj-ea"/>
                <a:ea typeface="+mj-ea"/>
              </a:rPr>
              <a:t>)</a:t>
            </a:r>
            <a:endParaRPr lang="ko-KR" altLang="en-US" sz="2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232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1982</TotalTime>
  <Words>1127</Words>
  <Application>Microsoft Office PowerPoint</Application>
  <PresentationFormat>화면 슬라이드 쇼(4:3)</PresentationFormat>
  <Paragraphs>164</Paragraphs>
  <Slides>25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HY동녘B</vt:lpstr>
      <vt:lpstr>HY신명조</vt:lpstr>
      <vt:lpstr>HY울릉도B</vt:lpstr>
      <vt:lpstr>HY중고딕</vt:lpstr>
      <vt:lpstr>HY헤드라인M</vt:lpstr>
      <vt:lpstr>맑은 고딕</vt:lpstr>
      <vt:lpstr>Calibri</vt:lpstr>
      <vt:lpstr>Constantia</vt:lpstr>
      <vt:lpstr>Wingdings</vt:lpstr>
      <vt:lpstr>Wingdings 2</vt:lpstr>
      <vt:lpstr>흐름</vt:lpstr>
      <vt:lpstr>동물보호경찰제도 소개 및 동물범죄 대응 사례</vt:lpstr>
      <vt:lpstr>Ⅰ. 동물보호법 특별사법경찰</vt:lpstr>
      <vt:lpstr>1. 특별사법경찰</vt:lpstr>
      <vt:lpstr>2. 「동물보호법」상 범죄 수사</vt:lpstr>
      <vt:lpstr>Ⅱ. 경기도 민생특별사법경찰단 동물학대 수사 현황</vt:lpstr>
      <vt:lpstr>1. 경기도 특별사법경찰단</vt:lpstr>
      <vt:lpstr>PowerPoint 프레젠테이션</vt:lpstr>
      <vt:lpstr>2. 동물관련 불법행위</vt:lpstr>
      <vt:lpstr>3. 수사 현황</vt:lpstr>
      <vt:lpstr>수사 사례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Ⅲ. 위반행위 단속·점검 시 문제점 및 애로사항</vt:lpstr>
      <vt:lpstr>1. 식용견 도살 행위 단속</vt:lpstr>
      <vt:lpstr>2. 법령상 미비점</vt:lpstr>
      <vt:lpstr>3. 기타 수사상 어려움</vt:lpstr>
      <vt:lpstr>Ⅳ. 제 언 </vt:lpstr>
      <vt:lpstr>PowerPoint 프레젠테이션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형사소송절차의 이해</dc:title>
  <dc:creator>Hong Ji</dc:creator>
  <cp:lastModifiedBy>Kara</cp:lastModifiedBy>
  <cp:revision>145</cp:revision>
  <cp:lastPrinted>2020-11-03T01:54:19Z</cp:lastPrinted>
  <dcterms:created xsi:type="dcterms:W3CDTF">2019-06-11T12:02:28Z</dcterms:created>
  <dcterms:modified xsi:type="dcterms:W3CDTF">2020-11-04T07:30:21Z</dcterms:modified>
</cp:coreProperties>
</file>